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55" r:id="rId1"/>
  </p:sldMasterIdLst>
  <p:notesMasterIdLst>
    <p:notesMasterId r:id="rId13"/>
  </p:notesMasterIdLst>
  <p:handoutMasterIdLst>
    <p:handoutMasterId r:id="rId14"/>
  </p:handoutMasterIdLst>
  <p:sldIdLst>
    <p:sldId id="256" r:id="rId2"/>
    <p:sldId id="1703" r:id="rId3"/>
    <p:sldId id="1828" r:id="rId4"/>
    <p:sldId id="260" r:id="rId5"/>
    <p:sldId id="1812" r:id="rId6"/>
    <p:sldId id="1829" r:id="rId7"/>
    <p:sldId id="1830" r:id="rId8"/>
    <p:sldId id="1825" r:id="rId9"/>
    <p:sldId id="1824" r:id="rId10"/>
    <p:sldId id="1831" r:id="rId11"/>
    <p:sldId id="1748" r:id="rId12"/>
  </p:sldIdLst>
  <p:sldSz cx="9144000" cy="6858000" type="screen4x3"/>
  <p:notesSz cx="6797675" cy="9874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 x" initials="wx" lastIdx="1" clrIdx="0">
    <p:extLst>
      <p:ext uri="{19B8F6BF-5375-455C-9EA6-DF929625EA0E}">
        <p15:presenceInfo xmlns:p15="http://schemas.microsoft.com/office/powerpoint/2012/main" userId="0b22ae758ff246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41414"/>
    <a:srgbClr val="19A0E2"/>
    <a:srgbClr val="CACBCA"/>
    <a:srgbClr val="2E75B6"/>
    <a:srgbClr val="973AFF"/>
    <a:srgbClr val="24BBEA"/>
    <a:srgbClr val="13BB63"/>
    <a:srgbClr val="F4382D"/>
    <a:srgbClr val="CFE5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38" autoAdjust="0"/>
    <p:restoredTop sz="94660"/>
  </p:normalViewPr>
  <p:slideViewPr>
    <p:cSldViewPr snapToGrid="0">
      <p:cViewPr varScale="1">
        <p:scale>
          <a:sx n="93" d="100"/>
          <a:sy n="93" d="100"/>
        </p:scale>
        <p:origin x="285" y="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EA064-3602-4CA6-A140-DC48B6F1FDF0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378825"/>
            <a:ext cx="2945659" cy="495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0443" y="9378825"/>
            <a:ext cx="2945659" cy="495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40908-80BB-4788-AA34-522D3AE13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341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8825"/>
            <a:ext cx="2945659" cy="495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378825"/>
            <a:ext cx="2945659" cy="495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435350" y="849313"/>
            <a:ext cx="3057525" cy="229393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5E3EA-976C-40BF-A0C4-EA3D37C2201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4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024079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18061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28400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2444" y="2150024"/>
            <a:ext cx="3317252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502444" y="1320805"/>
            <a:ext cx="3317252" cy="698591"/>
          </a:xfrm>
        </p:spPr>
        <p:txBody>
          <a:bodyPr anchor="ctr">
            <a:normAutofit/>
          </a:bodyPr>
          <a:lstStyle>
            <a:lvl1pPr algn="l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02444" y="3189954"/>
            <a:ext cx="1533858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125" b="0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02444" y="3453845"/>
            <a:ext cx="1533858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125" b="0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59" name="组合 58"/>
          <p:cNvGrpSpPr/>
          <p:nvPr userDrawn="1"/>
        </p:nvGrpSpPr>
        <p:grpSpPr>
          <a:xfrm>
            <a:off x="5833561" y="0"/>
            <a:ext cx="3310442" cy="3499502"/>
            <a:chOff x="7778078" y="0"/>
            <a:chExt cx="4413923" cy="3499502"/>
          </a:xfrm>
        </p:grpSpPr>
        <p:sp>
          <p:nvSpPr>
            <p:cNvPr id="42" name="任意多边形: 形状 41"/>
            <p:cNvSpPr/>
            <p:nvPr userDrawn="1"/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1350"/>
            </a:p>
          </p:txBody>
        </p:sp>
        <p:sp>
          <p:nvSpPr>
            <p:cNvPr id="40" name="任意多边形: 形状 39"/>
            <p:cNvSpPr/>
            <p:nvPr userDrawn="1"/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1350"/>
            </a:p>
          </p:txBody>
        </p:sp>
        <p:sp>
          <p:nvSpPr>
            <p:cNvPr id="38" name="任意多边形: 形状 37"/>
            <p:cNvSpPr/>
            <p:nvPr userDrawn="1"/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1350"/>
            </a:p>
          </p:txBody>
        </p:sp>
        <p:sp>
          <p:nvSpPr>
            <p:cNvPr id="36" name="任意多边形: 形状 35"/>
            <p:cNvSpPr/>
            <p:nvPr userDrawn="1"/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857449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467101" y="2352597"/>
            <a:ext cx="3401291" cy="656792"/>
          </a:xfrm>
        </p:spPr>
        <p:txBody>
          <a:bodyPr anchor="ctr">
            <a:normAutofit/>
          </a:bodyPr>
          <a:lstStyle>
            <a:lvl1pPr algn="ctr">
              <a:defRPr sz="1800" b="1">
                <a:solidFill>
                  <a:srgbClr val="003D6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1462768" y="3233652"/>
            <a:ext cx="3409950" cy="1015623"/>
          </a:xfrm>
        </p:spPr>
        <p:txBody>
          <a:bodyPr anchor="t">
            <a:norm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grpSp>
        <p:nvGrpSpPr>
          <p:cNvPr id="9" name="组合 8"/>
          <p:cNvGrpSpPr/>
          <p:nvPr userDrawn="1"/>
        </p:nvGrpSpPr>
        <p:grpSpPr>
          <a:xfrm flipV="1">
            <a:off x="6192572" y="-16020"/>
            <a:ext cx="2951431" cy="6874019"/>
            <a:chOff x="7778078" y="0"/>
            <a:chExt cx="4413923" cy="3499502"/>
          </a:xfrm>
        </p:grpSpPr>
        <p:sp>
          <p:nvSpPr>
            <p:cNvPr id="10" name="任意多边形: 形状 9"/>
            <p:cNvSpPr/>
            <p:nvPr userDrawn="1"/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1350"/>
            </a:p>
          </p:txBody>
        </p:sp>
        <p:sp>
          <p:nvSpPr>
            <p:cNvPr id="11" name="任意多边形: 形状 10"/>
            <p:cNvSpPr/>
            <p:nvPr userDrawn="1"/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1350"/>
            </a:p>
          </p:txBody>
        </p:sp>
        <p:sp>
          <p:nvSpPr>
            <p:cNvPr id="12" name="任意多边形: 形状 11"/>
            <p:cNvSpPr/>
            <p:nvPr userDrawn="1"/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1350"/>
            </a:p>
          </p:txBody>
        </p:sp>
        <p:sp>
          <p:nvSpPr>
            <p:cNvPr id="13" name="任意多边形: 形状 12"/>
            <p:cNvSpPr/>
            <p:nvPr userDrawn="1"/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1350"/>
            </a:p>
          </p:txBody>
        </p:sp>
      </p:grpSp>
      <p:cxnSp>
        <p:nvCxnSpPr>
          <p:cNvPr id="15" name="直接连接符 6"/>
          <p:cNvCxnSpPr/>
          <p:nvPr userDrawn="1"/>
        </p:nvCxnSpPr>
        <p:spPr>
          <a:xfrm>
            <a:off x="502444" y="1020464"/>
            <a:ext cx="8137922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442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84321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74736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96077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93273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63242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166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718418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343508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2444" y="1028700"/>
            <a:ext cx="8137922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10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openxmlformats.org/officeDocument/2006/relationships/image" Target="../media/image60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10" Type="http://schemas.openxmlformats.org/officeDocument/2006/relationships/image" Target="../media/image130.png"/><Relationship Id="rId4" Type="http://schemas.openxmlformats.org/officeDocument/2006/relationships/image" Target="../media/image9.png"/><Relationship Id="rId9" Type="http://schemas.openxmlformats.org/officeDocument/2006/relationships/image" Target="../media/image120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06076" y="4255970"/>
            <a:ext cx="8837924" cy="1722393"/>
          </a:xfrm>
        </p:spPr>
        <p:txBody>
          <a:bodyPr>
            <a:no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Circuits and Systems for Video Technology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November 2024</a:t>
            </a:r>
          </a:p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Authors: Xiang Li,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Xiaolong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Shaohai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Hu, and Yao Zhao</a:t>
            </a:r>
            <a:endParaRPr lang="it-IT" altLang="zh-CN" sz="18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Speaker: Kai Gao</a:t>
            </a:r>
          </a:p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2024/11/28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87542" y="1745991"/>
            <a:ext cx="8185484" cy="1016539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Steganography-Enhanced Prediction-Error Expansion: A Novel Reversible Data Hiding Framework</a:t>
            </a:r>
            <a:endParaRPr lang="zh-CN" altLang="en-US" sz="2800" b="1" dirty="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4" y="468421"/>
            <a:ext cx="7810283" cy="478502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 Results (3/3)</a:t>
            </a:r>
            <a:endParaRPr lang="zh-CN" altLang="en-US" sz="3200" b="1" dirty="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43477C3-0683-4F77-BDB1-208A8C3E5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3" y="1202076"/>
            <a:ext cx="6791924" cy="54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62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4" y="468421"/>
            <a:ext cx="7810283" cy="478502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zh-CN" altLang="en-US" sz="3200" b="1" dirty="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9887" y="2244777"/>
            <a:ext cx="8114934" cy="11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08" indent="-21430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3141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Novel double-layered RDH framework</a:t>
            </a:r>
          </a:p>
          <a:p>
            <a:pPr marL="214308" indent="-21430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3141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Rate-distortion model </a:t>
            </a: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6160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 txBox="1"/>
          <p:nvPr/>
        </p:nvSpPr>
        <p:spPr>
          <a:xfrm>
            <a:off x="1570069" y="2078919"/>
            <a:ext cx="4309109" cy="3149787"/>
          </a:xfrm>
          <a:prstGeom prst="rect">
            <a:avLst/>
          </a:prstGeom>
        </p:spPr>
        <p:txBody>
          <a:bodyPr/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  <a:p>
            <a:pPr>
              <a:lnSpc>
                <a:spcPct val="12000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scheme</a:t>
            </a:r>
          </a:p>
          <a:p>
            <a:pPr>
              <a:lnSpc>
                <a:spcPct val="12000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results</a:t>
            </a:r>
          </a:p>
          <a:p>
            <a:pPr>
              <a:lnSpc>
                <a:spcPct val="12000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44255" y="335628"/>
            <a:ext cx="8137922" cy="654626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3200" dirty="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02445" y="228749"/>
            <a:ext cx="7716882" cy="79517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– Traditional double-layered RDH</a:t>
            </a:r>
          </a:p>
        </p:txBody>
      </p:sp>
      <p:sp>
        <p:nvSpPr>
          <p:cNvPr id="5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5DD3DB80-B894-403A-B48E-6FDC1A72010E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190AA3B-CF25-494D-903D-053872EAF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272" y="1072343"/>
            <a:ext cx="3150282" cy="174516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313A6F8-4E18-4F6D-ACE3-ACAB5AFD7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0" y="1031903"/>
            <a:ext cx="5095982" cy="1826042"/>
          </a:xfrm>
          <a:prstGeom prst="rect">
            <a:avLst/>
          </a:prstGeom>
        </p:spPr>
      </p:pic>
      <p:graphicFrame>
        <p:nvGraphicFramePr>
          <p:cNvPr id="8" name="表格 10">
            <a:extLst>
              <a:ext uri="{FF2B5EF4-FFF2-40B4-BE49-F238E27FC236}">
                <a16:creationId xmlns:a16="http://schemas.microsoft.com/office/drawing/2014/main" id="{B65C91C8-1264-42BD-97AF-E1076E16F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986957"/>
              </p:ext>
            </p:extLst>
          </p:nvPr>
        </p:nvGraphicFramePr>
        <p:xfrm>
          <a:off x="123290" y="3807486"/>
          <a:ext cx="21600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05559451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6249026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358873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935814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618207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2775858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570639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14</a:t>
                      </a:r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13</a:t>
                      </a:r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2944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13</a:t>
                      </a:r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10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13</a:t>
                      </a:r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14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13</a:t>
                      </a:r>
                      <a:endParaRPr lang="zh-TW" altLang="en-US" sz="1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768582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12</a:t>
                      </a:r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13</a:t>
                      </a:r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899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635967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612181"/>
                  </a:ext>
                </a:extLst>
              </a:tr>
            </a:tbl>
          </a:graphicData>
        </a:graphic>
      </p:graphicFrame>
      <p:graphicFrame>
        <p:nvGraphicFramePr>
          <p:cNvPr id="12" name="表格 10">
            <a:extLst>
              <a:ext uri="{FF2B5EF4-FFF2-40B4-BE49-F238E27FC236}">
                <a16:creationId xmlns:a16="http://schemas.microsoft.com/office/drawing/2014/main" id="{48C99E00-D2CA-43C2-8D8E-7ACA4F8DB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052193"/>
              </p:ext>
            </p:extLst>
          </p:nvPr>
        </p:nvGraphicFramePr>
        <p:xfrm>
          <a:off x="2602786" y="3807486"/>
          <a:ext cx="21600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05559451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6249026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358873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935814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618207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2775858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570639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-2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2944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-3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768582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899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635967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612181"/>
                  </a:ext>
                </a:extLst>
              </a:tr>
            </a:tbl>
          </a:graphicData>
        </a:graphic>
      </p:graphicFrame>
      <p:graphicFrame>
        <p:nvGraphicFramePr>
          <p:cNvPr id="13" name="表格 10">
            <a:extLst>
              <a:ext uri="{FF2B5EF4-FFF2-40B4-BE49-F238E27FC236}">
                <a16:creationId xmlns:a16="http://schemas.microsoft.com/office/drawing/2014/main" id="{EFD76D2A-8295-4578-94EA-FFC4403F6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5303"/>
              </p:ext>
            </p:extLst>
          </p:nvPr>
        </p:nvGraphicFramePr>
        <p:xfrm>
          <a:off x="5082282" y="3807486"/>
          <a:ext cx="21600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05559451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6249026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358873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935814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618207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2775858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570639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-3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2944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-4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768582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899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635967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612181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FE38DF55-E29F-4929-B106-725F9F4D5D00}"/>
              </a:ext>
            </a:extLst>
          </p:cNvPr>
          <p:cNvSpPr/>
          <p:nvPr/>
        </p:nvSpPr>
        <p:spPr>
          <a:xfrm>
            <a:off x="5400322" y="4140485"/>
            <a:ext cx="1520576" cy="7808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544ECA3-EC9F-4503-B92E-3FDFB2A827CE}"/>
              </a:ext>
            </a:extLst>
          </p:cNvPr>
          <p:cNvSpPr txBox="1"/>
          <p:nvPr/>
        </p:nvSpPr>
        <p:spPr>
          <a:xfrm>
            <a:off x="267129" y="6073436"/>
            <a:ext cx="153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 pixels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F9BC13C-F742-46BA-90A7-716D837CEAA9}"/>
              </a:ext>
            </a:extLst>
          </p:cNvPr>
          <p:cNvSpPr txBox="1"/>
          <p:nvPr/>
        </p:nvSpPr>
        <p:spPr>
          <a:xfrm>
            <a:off x="2809341" y="6073436"/>
            <a:ext cx="188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errors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7D892B9-AC62-46A2-90B4-D86DCB501468}"/>
                  </a:ext>
                </a:extLst>
              </p:cNvPr>
              <p:cNvSpPr txBox="1"/>
              <p:nvPr/>
            </p:nvSpPr>
            <p:spPr>
              <a:xfrm>
                <a:off x="5410596" y="6444477"/>
                <a:ext cx="12046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=[1 1 1]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7D892B9-AC62-46A2-90B4-D86DCB501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596" y="6444477"/>
                <a:ext cx="1204689" cy="276999"/>
              </a:xfrm>
              <a:prstGeom prst="rect">
                <a:avLst/>
              </a:prstGeom>
              <a:blipFill>
                <a:blip r:embed="rId4"/>
                <a:stretch>
                  <a:fillRect l="-4569" t="-2174" r="-6599" b="-369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C7A18001-93FB-45D8-85BB-359CC2FBB499}"/>
                  </a:ext>
                </a:extLst>
              </p:cNvPr>
              <p:cNvSpPr txBox="1"/>
              <p:nvPr/>
            </p:nvSpPr>
            <p:spPr>
              <a:xfrm>
                <a:off x="7359081" y="4399095"/>
                <a:ext cx="188594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Distortions: 4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:3</m:t>
                      </m:r>
                    </m:oMath>
                  </m:oMathPara>
                </a14:m>
                <a:endParaRPr lang="en-US" altLang="zh-TW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:1</m:t>
                      </m:r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C7A18001-93FB-45D8-85BB-359CC2FBB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081" y="4399095"/>
                <a:ext cx="1885949" cy="1200329"/>
              </a:xfrm>
              <a:prstGeom prst="rect">
                <a:avLst/>
              </a:prstGeom>
              <a:blipFill>
                <a:blip r:embed="rId5"/>
                <a:stretch>
                  <a:fillRect l="-2581" t="-30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95292382-A041-47B7-9318-28AC1E1D9129}"/>
              </a:ext>
            </a:extLst>
          </p:cNvPr>
          <p:cNvSpPr txBox="1"/>
          <p:nvPr/>
        </p:nvSpPr>
        <p:spPr>
          <a:xfrm>
            <a:off x="4762786" y="6078725"/>
            <a:ext cx="284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prediction errors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CF1F06FC-52E9-46C8-84FC-7E0C9A4F0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90" y="2906616"/>
            <a:ext cx="3601092" cy="85219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923C651-3F5B-4A0C-90D1-2C2C49F30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9384" y="3013254"/>
            <a:ext cx="4061718" cy="6829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A6033981-274B-430F-A712-A4E52EFC2905}"/>
                  </a:ext>
                </a:extLst>
              </p:cNvPr>
              <p:cNvSpPr txBox="1"/>
              <p:nvPr/>
            </p:nvSpPr>
            <p:spPr>
              <a:xfrm>
                <a:off x="7382840" y="3780181"/>
                <a:ext cx="1435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=−2,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A6033981-274B-430F-A712-A4E52EFC2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840" y="3780181"/>
                <a:ext cx="1435778" cy="276999"/>
              </a:xfrm>
              <a:prstGeom prst="rect">
                <a:avLst/>
              </a:prstGeom>
              <a:blipFill>
                <a:blip r:embed="rId8"/>
                <a:stretch>
                  <a:fillRect l="-2119" r="-3390" b="-65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CDCF5886-3796-4215-B5A9-80058D17D820}"/>
              </a:ext>
            </a:extLst>
          </p:cNvPr>
          <p:cNvSpPr/>
          <p:nvPr/>
        </p:nvSpPr>
        <p:spPr>
          <a:xfrm>
            <a:off x="815977" y="4502205"/>
            <a:ext cx="414000" cy="4139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DF1F3B4-8E48-46A5-8F34-58A25ACE091C}"/>
              </a:ext>
            </a:extLst>
          </p:cNvPr>
          <p:cNvSpPr/>
          <p:nvPr/>
        </p:nvSpPr>
        <p:spPr>
          <a:xfrm>
            <a:off x="1536984" y="4500493"/>
            <a:ext cx="414000" cy="4139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6CE2C4E-3FF2-43F2-B31D-90533C8999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0243" y="1089467"/>
            <a:ext cx="1717654" cy="171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2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2E8549-DEC6-4A51-A716-2A46FD37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35096" y="6492329"/>
            <a:ext cx="2057400" cy="273844"/>
          </a:xfrm>
        </p:spPr>
        <p:txBody>
          <a:bodyPr/>
          <a:lstStyle/>
          <a:p>
            <a:fld id="{5D7BD9B8-9789-4883-9528-4A63A9D9093F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0088C0D4-9E8F-4D66-987E-B18DE68ED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4" y="228749"/>
            <a:ext cx="7758329" cy="79517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– Matrix embedding based message substitution</a:t>
            </a:r>
          </a:p>
        </p:txBody>
      </p:sp>
      <p:graphicFrame>
        <p:nvGraphicFramePr>
          <p:cNvPr id="21" name="表格 10">
            <a:extLst>
              <a:ext uri="{FF2B5EF4-FFF2-40B4-BE49-F238E27FC236}">
                <a16:creationId xmlns:a16="http://schemas.microsoft.com/office/drawing/2014/main" id="{DE912E50-86FC-490C-AE8E-F784BF08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419415"/>
              </p:ext>
            </p:extLst>
          </p:nvPr>
        </p:nvGraphicFramePr>
        <p:xfrm>
          <a:off x="162674" y="2219606"/>
          <a:ext cx="21600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05559451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6249026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358873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935814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618207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2775858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570639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-2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2944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-3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768582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899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635967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612181"/>
                  </a:ext>
                </a:extLst>
              </a:tr>
            </a:tbl>
          </a:graphicData>
        </a:graphic>
      </p:graphicFrame>
      <p:graphicFrame>
        <p:nvGraphicFramePr>
          <p:cNvPr id="22" name="表格 10">
            <a:extLst>
              <a:ext uri="{FF2B5EF4-FFF2-40B4-BE49-F238E27FC236}">
                <a16:creationId xmlns:a16="http://schemas.microsoft.com/office/drawing/2014/main" id="{9D63BA89-B423-40E7-9DA3-199D1BC55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910272"/>
              </p:ext>
            </p:extLst>
          </p:nvPr>
        </p:nvGraphicFramePr>
        <p:xfrm>
          <a:off x="2642170" y="2219606"/>
          <a:ext cx="21600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05559451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6249026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358873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935814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618207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2775858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570639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-2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2944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-4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768582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899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635967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612181"/>
                  </a:ext>
                </a:extLst>
              </a:tr>
            </a:tbl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614F883F-EA05-4611-AD0F-6FBDD5EF1B77}"/>
              </a:ext>
            </a:extLst>
          </p:cNvPr>
          <p:cNvSpPr/>
          <p:nvPr/>
        </p:nvSpPr>
        <p:spPr>
          <a:xfrm>
            <a:off x="2965347" y="2542331"/>
            <a:ext cx="1520576" cy="11666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C358953-CF89-43F6-88E3-2ECAA6063CA2}"/>
              </a:ext>
            </a:extLst>
          </p:cNvPr>
          <p:cNvSpPr txBox="1"/>
          <p:nvPr/>
        </p:nvSpPr>
        <p:spPr>
          <a:xfrm>
            <a:off x="324134" y="4451505"/>
            <a:ext cx="188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errors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3563B17D-61E3-4EA6-B652-926B91425987}"/>
                  </a:ext>
                </a:extLst>
              </p:cNvPr>
              <p:cNvSpPr txBox="1"/>
              <p:nvPr/>
            </p:nvSpPr>
            <p:spPr>
              <a:xfrm>
                <a:off x="324134" y="1319224"/>
                <a:ext cx="12046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=[1 1 1]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3563B17D-61E3-4EA6-B652-926B91425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34" y="1319224"/>
                <a:ext cx="1204689" cy="276999"/>
              </a:xfrm>
              <a:prstGeom prst="rect">
                <a:avLst/>
              </a:prstGeom>
              <a:blipFill>
                <a:blip r:embed="rId3"/>
                <a:stretch>
                  <a:fillRect l="-4040" t="-2174" r="-6566" b="-369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348BCDA-53D8-403D-BDC3-18AFE1CE3B9C}"/>
                  </a:ext>
                </a:extLst>
              </p:cNvPr>
              <p:cNvSpPr txBox="1"/>
              <p:nvPr/>
            </p:nvSpPr>
            <p:spPr>
              <a:xfrm>
                <a:off x="4926164" y="2764269"/>
                <a:ext cx="188594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Distortions: 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:1</m:t>
                      </m:r>
                    </m:oMath>
                  </m:oMathPara>
                </a14:m>
                <a:endParaRPr lang="en-US" altLang="zh-TW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:1</m:t>
                      </m:r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348BCDA-53D8-403D-BDC3-18AFE1CE3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164" y="2764269"/>
                <a:ext cx="1885949" cy="1200329"/>
              </a:xfrm>
              <a:prstGeom prst="rect">
                <a:avLst/>
              </a:prstGeom>
              <a:blipFill>
                <a:blip r:embed="rId4"/>
                <a:stretch>
                  <a:fillRect l="-2589" t="-2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圖片 27">
            <a:extLst>
              <a:ext uri="{FF2B5EF4-FFF2-40B4-BE49-F238E27FC236}">
                <a16:creationId xmlns:a16="http://schemas.microsoft.com/office/drawing/2014/main" id="{8DA960A4-136E-4819-AF1F-FC8F564A8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888" y="2641155"/>
            <a:ext cx="2071742" cy="55871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249A0468-789C-4681-B41E-85D10F28F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0404" y="3391755"/>
            <a:ext cx="1962226" cy="353844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7DCA145E-DDC6-4B42-9525-91077323A4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301" y="1267439"/>
            <a:ext cx="2112140" cy="1253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8D926-420A-457E-A753-8D5E834B0E01}"/>
                  </a:ext>
                </a:extLst>
              </p:cNvPr>
              <p:cNvSpPr txBox="1"/>
              <p:nvPr/>
            </p:nvSpPr>
            <p:spPr>
              <a:xfrm>
                <a:off x="1856795" y="1092334"/>
                <a:ext cx="1570750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ℍ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1 0 1 1 0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0 1 1 1 0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0 0 0 1 1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8D926-420A-457E-A753-8D5E834B0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795" y="1092334"/>
                <a:ext cx="1570750" cy="730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36E832B3-59C7-4EFD-8E25-600777C3A8DA}"/>
                  </a:ext>
                </a:extLst>
              </p:cNvPr>
              <p:cNvSpPr txBox="1"/>
              <p:nvPr/>
            </p:nvSpPr>
            <p:spPr>
              <a:xfrm>
                <a:off x="3924771" y="1092334"/>
                <a:ext cx="16461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0 0 0 1 0</m:t>
                              </m:r>
                            </m:e>
                          </m:d>
                        </m:e>
                        <m:sup>
                          <m: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36E832B3-59C7-4EFD-8E25-600777C3A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71" y="1092334"/>
                <a:ext cx="1646156" cy="276999"/>
              </a:xfrm>
              <a:prstGeom prst="rect">
                <a:avLst/>
              </a:prstGeom>
              <a:blipFill>
                <a:blip r:embed="rId9"/>
                <a:stretch>
                  <a:fillRect l="-3333"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1B32E8D2-B131-4F4D-A968-D3C22184179C}"/>
                  </a:ext>
                </a:extLst>
              </p:cNvPr>
              <p:cNvSpPr txBox="1"/>
              <p:nvPr/>
            </p:nvSpPr>
            <p:spPr>
              <a:xfrm>
                <a:off x="3928364" y="1415059"/>
                <a:ext cx="16514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1 1 0 0 1</m:t>
                              </m:r>
                            </m:e>
                          </m:d>
                        </m:e>
                        <m:sup>
                          <m: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1B32E8D2-B131-4F4D-A968-D3C221841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364" y="1415059"/>
                <a:ext cx="1651478" cy="276999"/>
              </a:xfrm>
              <a:prstGeom prst="rect">
                <a:avLst/>
              </a:prstGeom>
              <a:blipFill>
                <a:blip r:embed="rId10"/>
                <a:stretch>
                  <a:fillRect l="-2583" r="-369"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BB87BD64-88F8-475A-A704-748AA9A9FF63}"/>
                  </a:ext>
                </a:extLst>
              </p:cNvPr>
              <p:cNvSpPr txBox="1"/>
              <p:nvPr/>
            </p:nvSpPr>
            <p:spPr>
              <a:xfrm rot="5400000">
                <a:off x="4013171" y="1723209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BB87BD64-88F8-475A-A704-748AA9A9F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013171" y="1723209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FD7EF8EF-DCC6-491E-9D9F-4EC5BF5CC446}"/>
                  </a:ext>
                </a:extLst>
              </p:cNvPr>
              <p:cNvSpPr txBox="1"/>
              <p:nvPr/>
            </p:nvSpPr>
            <p:spPr>
              <a:xfrm>
                <a:off x="3078363" y="4805440"/>
                <a:ext cx="14747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=[0 0 0 1 0]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FD7EF8EF-DCC6-491E-9D9F-4EC5BF5CC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363" y="4805440"/>
                <a:ext cx="1474763" cy="276999"/>
              </a:xfrm>
              <a:prstGeom prst="rect">
                <a:avLst/>
              </a:prstGeom>
              <a:blipFill>
                <a:blip r:embed="rId12"/>
                <a:stretch>
                  <a:fillRect l="-3719" t="-2174" r="-4959" b="-369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字方塊 37">
            <a:extLst>
              <a:ext uri="{FF2B5EF4-FFF2-40B4-BE49-F238E27FC236}">
                <a16:creationId xmlns:a16="http://schemas.microsoft.com/office/drawing/2014/main" id="{4E5A224B-9691-49E6-8382-B9BDDAD9807C}"/>
              </a:ext>
            </a:extLst>
          </p:cNvPr>
          <p:cNvSpPr txBox="1"/>
          <p:nvPr/>
        </p:nvSpPr>
        <p:spPr>
          <a:xfrm>
            <a:off x="2430553" y="4439688"/>
            <a:ext cx="284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prediction errors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54E44625-013B-42D4-AA72-A99C1E0185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674" y="5352929"/>
            <a:ext cx="5424755" cy="1113883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F11E76AF-0AE0-47D8-8B40-AA27733ABD2C}"/>
              </a:ext>
            </a:extLst>
          </p:cNvPr>
          <p:cNvSpPr txBox="1"/>
          <p:nvPr/>
        </p:nvSpPr>
        <p:spPr>
          <a:xfrm>
            <a:off x="5719242" y="4805440"/>
            <a:ext cx="34247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[20] V. Sachnev, H. J. Kim, J. Nam, S. Suresh, and Y. Q. Shi, “Reversible Watermarking Algorithm Using Sorting and Prediction,” IEEE Trans. Circuits Syst. Video Technol., vol. 19, no. 7, pp. 989–999, 2009.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9843172D-33DD-442E-9B0F-7B7DE5497F7C}"/>
              </a:ext>
            </a:extLst>
          </p:cNvPr>
          <p:cNvSpPr txBox="1"/>
          <p:nvPr/>
        </p:nvSpPr>
        <p:spPr>
          <a:xfrm>
            <a:off x="5719241" y="5449391"/>
            <a:ext cx="342475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[21] H.-T. Wu and J. Huang, “Reversible Image Watermarking on Prediction Errors by Efficient Histogram Modification,” Signal Processing, vol. 92, no. 12, pp. 3000–3009, 2012.</a:t>
            </a:r>
            <a:endParaRPr lang="zh-TW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D0991F3-733D-4A6F-81CE-E550A7FA9BD5}"/>
              </a:ext>
            </a:extLst>
          </p:cNvPr>
          <p:cNvSpPr txBox="1"/>
          <p:nvPr/>
        </p:nvSpPr>
        <p:spPr>
          <a:xfrm>
            <a:off x="5719241" y="5970860"/>
            <a:ext cx="342475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[48] X. Liang and S. Xiang, “Reversible Data Hiding of Grayscale Images Using General Distortion Metric,” IEEE Signal Process. Lett., vol. 30, pp. 1527–1531, 2023.</a:t>
            </a:r>
            <a:endParaRPr lang="zh-TW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4047C3CB-3808-4873-9C96-4B8933DC84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14642" y="3755382"/>
            <a:ext cx="3729358" cy="936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68A2B842-C4FE-445D-8CEF-AA144746D3EC}"/>
                  </a:ext>
                </a:extLst>
              </p:cNvPr>
              <p:cNvSpPr txBox="1"/>
              <p:nvPr/>
            </p:nvSpPr>
            <p:spPr>
              <a:xfrm>
                <a:off x="4952564" y="2173031"/>
                <a:ext cx="1435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=−2,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68A2B842-C4FE-445D-8CEF-AA144746D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564" y="2173031"/>
                <a:ext cx="1435778" cy="276999"/>
              </a:xfrm>
              <a:prstGeom prst="rect">
                <a:avLst/>
              </a:prstGeom>
              <a:blipFill>
                <a:blip r:embed="rId15"/>
                <a:stretch>
                  <a:fillRect l="-2119" r="-3390" b="-65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2FF3D33E-242E-4D14-9213-E6E951EED770}"/>
                  </a:ext>
                </a:extLst>
              </p:cNvPr>
              <p:cNvSpPr txBox="1"/>
              <p:nvPr/>
            </p:nvSpPr>
            <p:spPr>
              <a:xfrm>
                <a:off x="5883826" y="1162436"/>
                <a:ext cx="637995" cy="474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2FF3D33E-242E-4D14-9213-E6E951EED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826" y="1162436"/>
                <a:ext cx="637995" cy="47448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80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3EB48C2-1341-4029-98B4-AD45A3846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960" y="3287731"/>
            <a:ext cx="4486610" cy="3570269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D229865F-DB9D-4FAE-8FF7-E814F48B1343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552130" y="184535"/>
            <a:ext cx="7886700" cy="7637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Scheme (1/3)</a:t>
            </a:r>
            <a:endParaRPr lang="zh-TW" altLang="en-US" sz="3200" dirty="0">
              <a:solidFill>
                <a:srgbClr val="2E75B6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2BE1CD-F3CA-4CE6-B0E1-4A120CDF1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0" y="3447483"/>
            <a:ext cx="4178770" cy="335350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28A3CD8-51E8-450F-95D6-3D8C6EF5A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939" y="1038531"/>
            <a:ext cx="6673601" cy="207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69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D229865F-DB9D-4FAE-8FF7-E814F48B1343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552130" y="184535"/>
            <a:ext cx="7886700" cy="7637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Scheme (2/3)</a:t>
            </a:r>
            <a:endParaRPr lang="zh-TW" altLang="en-US" sz="3200" dirty="0">
              <a:solidFill>
                <a:srgbClr val="2E75B6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3E374B5-3BC2-4B79-B013-83C0BB898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107" y="1398690"/>
            <a:ext cx="2428587" cy="893454"/>
          </a:xfrm>
          <a:prstGeom prst="rect">
            <a:avLst/>
          </a:prstGeom>
        </p:spPr>
      </p:pic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3F9662C0-4852-4466-8119-1899ABBFC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7092"/>
              </p:ext>
            </p:extLst>
          </p:nvPr>
        </p:nvGraphicFramePr>
        <p:xfrm>
          <a:off x="1172424" y="1979235"/>
          <a:ext cx="2880000" cy="3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4803494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586341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167798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1807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0956327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2423906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8571805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767546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-2</a:t>
                      </a:r>
                      <a:endParaRPr lang="zh-TW" altLang="en-US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-3</a:t>
                      </a:r>
                      <a:endParaRPr lang="zh-TW" altLang="en-US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0</a:t>
                      </a:r>
                      <a:endParaRPr lang="zh-TW" altLang="en-US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-1</a:t>
                      </a:r>
                      <a:endParaRPr lang="zh-TW" altLang="en-US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-4</a:t>
                      </a:r>
                      <a:endParaRPr lang="zh-TW" altLang="en-US" sz="16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44046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561388DA-68A6-49CA-8DA9-2A2A822900A4}"/>
              </a:ext>
            </a:extLst>
          </p:cNvPr>
          <p:cNvSpPr/>
          <p:nvPr/>
        </p:nvSpPr>
        <p:spPr>
          <a:xfrm>
            <a:off x="1215283" y="1827751"/>
            <a:ext cx="637995" cy="700087"/>
          </a:xfrm>
          <a:prstGeom prst="rect">
            <a:avLst/>
          </a:prstGeom>
          <a:noFill/>
          <a:ln>
            <a:solidFill>
              <a:srgbClr val="C4141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9DFDCF4-96BB-44C6-91CC-9C45A00A7F7B}"/>
              </a:ext>
            </a:extLst>
          </p:cNvPr>
          <p:cNvSpPr/>
          <p:nvPr/>
        </p:nvSpPr>
        <p:spPr>
          <a:xfrm>
            <a:off x="1934603" y="1827751"/>
            <a:ext cx="256849" cy="700087"/>
          </a:xfrm>
          <a:prstGeom prst="rect">
            <a:avLst/>
          </a:prstGeom>
          <a:noFill/>
          <a:ln>
            <a:solidFill>
              <a:srgbClr val="19A0E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C61ACA2-990E-4E67-959F-8ACA5D9CCAE1}"/>
              </a:ext>
            </a:extLst>
          </p:cNvPr>
          <p:cNvSpPr/>
          <p:nvPr/>
        </p:nvSpPr>
        <p:spPr>
          <a:xfrm>
            <a:off x="3742709" y="1837277"/>
            <a:ext cx="263405" cy="700087"/>
          </a:xfrm>
          <a:prstGeom prst="rect">
            <a:avLst/>
          </a:prstGeom>
          <a:noFill/>
          <a:ln>
            <a:solidFill>
              <a:srgbClr val="19A0E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1F156E8-9E4F-43F0-914A-F8FC6D973BB1}"/>
              </a:ext>
            </a:extLst>
          </p:cNvPr>
          <p:cNvSpPr/>
          <p:nvPr/>
        </p:nvSpPr>
        <p:spPr>
          <a:xfrm>
            <a:off x="3020017" y="1837277"/>
            <a:ext cx="612387" cy="700087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80F79CA-BA61-4676-A5ED-F03C6A772521}"/>
                  </a:ext>
                </a:extLst>
              </p:cNvPr>
              <p:cNvSpPr txBox="1"/>
              <p:nvPr/>
            </p:nvSpPr>
            <p:spPr>
              <a:xfrm>
                <a:off x="2835848" y="1304788"/>
                <a:ext cx="1435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=−2,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80F79CA-BA61-4676-A5ED-F03C6A772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848" y="1304788"/>
                <a:ext cx="1435778" cy="276999"/>
              </a:xfrm>
              <a:prstGeom prst="rect">
                <a:avLst/>
              </a:prstGeom>
              <a:blipFill>
                <a:blip r:embed="rId3"/>
                <a:stretch>
                  <a:fillRect l="-2119" r="-3390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圖片 22">
            <a:extLst>
              <a:ext uri="{FF2B5EF4-FFF2-40B4-BE49-F238E27FC236}">
                <a16:creationId xmlns:a16="http://schemas.microsoft.com/office/drawing/2014/main" id="{1F8E718A-CDE0-4B62-B2BB-026496357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051" y="4345726"/>
            <a:ext cx="4419600" cy="541323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B81FEAB3-5F94-4F7C-8051-E74D777A6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195" y="5652234"/>
            <a:ext cx="2343149" cy="745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85F47C5B-54CB-4E58-BDFE-DAC140DC590C}"/>
                  </a:ext>
                </a:extLst>
              </p:cNvPr>
              <p:cNvSpPr txBox="1"/>
              <p:nvPr/>
            </p:nvSpPr>
            <p:spPr>
              <a:xfrm>
                <a:off x="363401" y="4840605"/>
                <a:ext cx="637995" cy="474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85F47C5B-54CB-4E58-BDFE-DAC140DC5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01" y="4840605"/>
                <a:ext cx="637995" cy="4744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0A591C42-158B-48E8-AEDD-45339F6E8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62" y="5455201"/>
            <a:ext cx="4800920" cy="10099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368CA6B-021D-4EAF-94C3-0AD1189AAE0E}"/>
                  </a:ext>
                </a:extLst>
              </p:cNvPr>
              <p:cNvSpPr/>
              <p:nvPr/>
            </p:nvSpPr>
            <p:spPr>
              <a:xfrm>
                <a:off x="1628550" y="1281835"/>
                <a:ext cx="534422" cy="33184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368CA6B-021D-4EAF-94C3-0AD1189AA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550" y="1281835"/>
                <a:ext cx="534422" cy="331845"/>
              </a:xfrm>
              <a:prstGeom prst="rect">
                <a:avLst/>
              </a:prstGeom>
              <a:blipFill>
                <a:blip r:embed="rId8"/>
                <a:stretch>
                  <a:fillRect b="-1754"/>
                </a:stretch>
              </a:blipFill>
              <a:ln>
                <a:solidFill>
                  <a:srgbClr val="C0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54BF941-B4D5-4785-AD24-216C87A20B45}"/>
                  </a:ext>
                </a:extLst>
              </p:cNvPr>
              <p:cNvSpPr/>
              <p:nvPr/>
            </p:nvSpPr>
            <p:spPr>
              <a:xfrm>
                <a:off x="2232199" y="1277366"/>
                <a:ext cx="534422" cy="331845"/>
              </a:xfrm>
              <a:prstGeom prst="rect">
                <a:avLst/>
              </a:prstGeom>
              <a:noFill/>
              <a:ln>
                <a:solidFill>
                  <a:srgbClr val="19A0E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54BF941-B4D5-4785-AD24-216C87A20B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199" y="1277366"/>
                <a:ext cx="534422" cy="331845"/>
              </a:xfrm>
              <a:prstGeom prst="rect">
                <a:avLst/>
              </a:prstGeom>
              <a:blipFill>
                <a:blip r:embed="rId9"/>
                <a:stretch>
                  <a:fillRect b="-3571"/>
                </a:stretch>
              </a:blipFill>
              <a:ln>
                <a:solidFill>
                  <a:srgbClr val="19A0E2"/>
                </a:solidFill>
                <a:prstDash val="sysDash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852B075-36BC-426A-BE08-7A1FC895A98B}"/>
                  </a:ext>
                </a:extLst>
              </p:cNvPr>
              <p:cNvSpPr/>
              <p:nvPr/>
            </p:nvSpPr>
            <p:spPr>
              <a:xfrm>
                <a:off x="1024901" y="1277366"/>
                <a:ext cx="534422" cy="331845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852B075-36BC-426A-BE08-7A1FC895A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901" y="1277366"/>
                <a:ext cx="534422" cy="331845"/>
              </a:xfrm>
              <a:prstGeom prst="rect">
                <a:avLst/>
              </a:prstGeom>
              <a:blipFill>
                <a:blip r:embed="rId10"/>
                <a:stretch>
                  <a:fillRect b="-3571"/>
                </a:stretch>
              </a:blipFill>
              <a:ln>
                <a:solidFill>
                  <a:srgbClr val="FFC000"/>
                </a:solidFill>
                <a:prstDash val="sysDash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B92BB966-0FAC-4385-BF73-694760B025A8}"/>
              </a:ext>
            </a:extLst>
          </p:cNvPr>
          <p:cNvSpPr/>
          <p:nvPr/>
        </p:nvSpPr>
        <p:spPr>
          <a:xfrm>
            <a:off x="2301756" y="1841331"/>
            <a:ext cx="612388" cy="700087"/>
          </a:xfrm>
          <a:prstGeom prst="rect">
            <a:avLst/>
          </a:prstGeom>
          <a:noFill/>
          <a:ln>
            <a:solidFill>
              <a:srgbClr val="C4141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06C7853-1E4E-4111-B9E2-BCC18EAC0D79}"/>
                  </a:ext>
                </a:extLst>
              </p:cNvPr>
              <p:cNvSpPr txBox="1"/>
              <p:nvPr/>
            </p:nvSpPr>
            <p:spPr>
              <a:xfrm>
                <a:off x="791978" y="4883968"/>
                <a:ext cx="4114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+=0.01, 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=100,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06C7853-1E4E-4111-B9E2-BCC18EAC0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78" y="4883968"/>
                <a:ext cx="411480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C311948F-1279-4416-BDC6-450559C066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43105" y="2961622"/>
            <a:ext cx="3157328" cy="9735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CB3D130B-B0D9-4839-8D1C-DA3D98DE0641}"/>
                  </a:ext>
                </a:extLst>
              </p:cNvPr>
              <p:cNvSpPr txBox="1"/>
              <p:nvPr/>
            </p:nvSpPr>
            <p:spPr>
              <a:xfrm>
                <a:off x="7478278" y="4758421"/>
                <a:ext cx="16657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CB3D130B-B0D9-4839-8D1C-DA3D98DE0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8278" y="4758421"/>
                <a:ext cx="1665722" cy="369332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" name="表格 6">
            <a:extLst>
              <a:ext uri="{FF2B5EF4-FFF2-40B4-BE49-F238E27FC236}">
                <a16:creationId xmlns:a16="http://schemas.microsoft.com/office/drawing/2014/main" id="{4F305D89-E70D-4E65-BB3C-EFFC2A876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636393"/>
              </p:ext>
            </p:extLst>
          </p:nvPr>
        </p:nvGraphicFramePr>
        <p:xfrm>
          <a:off x="1159801" y="3258962"/>
          <a:ext cx="2880000" cy="3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4803494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586341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167798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1807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0956327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2423906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8571805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767546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-2</a:t>
                      </a:r>
                      <a:endParaRPr lang="zh-TW" altLang="en-US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-4</a:t>
                      </a:r>
                      <a:endParaRPr lang="zh-TW" altLang="en-US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0</a:t>
                      </a:r>
                      <a:endParaRPr lang="zh-TW" altLang="en-US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-2</a:t>
                      </a:r>
                      <a:endParaRPr lang="zh-TW" altLang="en-US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-4</a:t>
                      </a:r>
                      <a:endParaRPr lang="zh-TW" altLang="en-US" sz="16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44046"/>
                  </a:ext>
                </a:extLst>
              </a:tr>
            </a:tbl>
          </a:graphicData>
        </a:graphic>
      </p:graphicFrame>
      <p:graphicFrame>
        <p:nvGraphicFramePr>
          <p:cNvPr id="35" name="表格 6">
            <a:extLst>
              <a:ext uri="{FF2B5EF4-FFF2-40B4-BE49-F238E27FC236}">
                <a16:creationId xmlns:a16="http://schemas.microsoft.com/office/drawing/2014/main" id="{5AFC638E-529B-4C55-B3AF-C4ADEFA9B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400927"/>
              </p:ext>
            </p:extLst>
          </p:nvPr>
        </p:nvGraphicFramePr>
        <p:xfrm>
          <a:off x="1165577" y="2721573"/>
          <a:ext cx="2880000" cy="3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4803494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586341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167798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1807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0956327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2423906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8571805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767546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0</a:t>
                      </a:r>
                      <a:endParaRPr lang="zh-TW" altLang="en-US" sz="1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0</a:t>
                      </a:r>
                      <a:endParaRPr lang="zh-TW" altLang="en-US" sz="1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0</a:t>
                      </a:r>
                      <a:endParaRPr lang="zh-TW" altLang="en-US" sz="1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0</a:t>
                      </a:r>
                      <a:endParaRPr lang="zh-TW" altLang="en-US" sz="1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0</a:t>
                      </a:r>
                      <a:endParaRPr lang="zh-TW" altLang="en-US" sz="1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440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1D2A0D03-BAE2-48AA-BA75-67DEF072FF01}"/>
                  </a:ext>
                </a:extLst>
              </p:cNvPr>
              <p:cNvSpPr txBox="1"/>
              <p:nvPr/>
            </p:nvSpPr>
            <p:spPr>
              <a:xfrm>
                <a:off x="909256" y="2716025"/>
                <a:ext cx="3549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1D2A0D03-BAE2-48AA-BA75-67DEF072F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56" y="2716025"/>
                <a:ext cx="354955" cy="369332"/>
              </a:xfrm>
              <a:prstGeom prst="rect">
                <a:avLst/>
              </a:prstGeom>
              <a:blipFill>
                <a:blip r:embed="rId1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7" name="表格 6">
            <a:extLst>
              <a:ext uri="{FF2B5EF4-FFF2-40B4-BE49-F238E27FC236}">
                <a16:creationId xmlns:a16="http://schemas.microsoft.com/office/drawing/2014/main" id="{46C1AFC5-A62E-440B-9816-32A159816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176752"/>
              </p:ext>
            </p:extLst>
          </p:nvPr>
        </p:nvGraphicFramePr>
        <p:xfrm>
          <a:off x="1170714" y="3817091"/>
          <a:ext cx="2880000" cy="3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4803494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586341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167798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1807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0956327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2423906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8571805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767546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0</a:t>
                      </a:r>
                      <a:endParaRPr lang="zh-TW" altLang="en-US" sz="1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0</a:t>
                      </a:r>
                      <a:endParaRPr lang="zh-TW" altLang="en-US" sz="1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0</a:t>
                      </a:r>
                      <a:endParaRPr lang="zh-TW" altLang="en-US" sz="1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0</a:t>
                      </a:r>
                      <a:endParaRPr lang="zh-TW" altLang="en-US" sz="1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0</a:t>
                      </a:r>
                      <a:endParaRPr lang="zh-TW" altLang="en-US" sz="1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440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4EB447F2-04F3-46AF-864C-5B9A663035D8}"/>
                  </a:ext>
                </a:extLst>
              </p:cNvPr>
              <p:cNvSpPr txBox="1"/>
              <p:nvPr/>
            </p:nvSpPr>
            <p:spPr>
              <a:xfrm>
                <a:off x="909256" y="3811543"/>
                <a:ext cx="3549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4EB447F2-04F3-46AF-864C-5B9A66303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56" y="3811543"/>
                <a:ext cx="35495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表格 6">
            <a:extLst>
              <a:ext uri="{FF2B5EF4-FFF2-40B4-BE49-F238E27FC236}">
                <a16:creationId xmlns:a16="http://schemas.microsoft.com/office/drawing/2014/main" id="{F3D1AC4D-9237-4C65-83CA-D0DE66936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844703"/>
              </p:ext>
            </p:extLst>
          </p:nvPr>
        </p:nvGraphicFramePr>
        <p:xfrm>
          <a:off x="1170714" y="4209211"/>
          <a:ext cx="2880000" cy="3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4803494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586341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167798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1807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0956327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2423906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8571805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767546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0</a:t>
                      </a:r>
                      <a:endParaRPr lang="zh-TW" altLang="en-US" sz="1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0</a:t>
                      </a:r>
                      <a:endParaRPr lang="zh-TW" altLang="en-US" sz="1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0</a:t>
                      </a:r>
                      <a:endParaRPr lang="zh-TW" altLang="en-US" sz="1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0</a:t>
                      </a:r>
                      <a:endParaRPr lang="zh-TW" altLang="en-US" sz="1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101</a:t>
                      </a:r>
                      <a:endParaRPr lang="zh-TW" altLang="en-US" sz="1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100</a:t>
                      </a:r>
                      <a:endParaRPr lang="zh-TW" altLang="en-US" sz="1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440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74C7ED32-E764-4FA1-9292-218297B35253}"/>
                  </a:ext>
                </a:extLst>
              </p:cNvPr>
              <p:cNvSpPr txBox="1"/>
              <p:nvPr/>
            </p:nvSpPr>
            <p:spPr>
              <a:xfrm>
                <a:off x="909256" y="4203663"/>
                <a:ext cx="3549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74C7ED32-E764-4FA1-9292-218297B35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56" y="4203663"/>
                <a:ext cx="354955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611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D229865F-DB9D-4FAE-8FF7-E814F48B1343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552130" y="184535"/>
            <a:ext cx="7886700" cy="7637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Scheme (3/3)</a:t>
            </a:r>
            <a:endParaRPr lang="zh-TW" altLang="en-US" sz="3200" dirty="0">
              <a:solidFill>
                <a:srgbClr val="2E75B6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B9EE683-BF24-4085-9309-1ADAFB96C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141"/>
            <a:ext cx="9144000" cy="433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62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4" y="468421"/>
            <a:ext cx="7810283" cy="478502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 Results (1/3)</a:t>
            </a:r>
            <a:endParaRPr lang="zh-CN" altLang="en-US" sz="3200" b="1" dirty="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3D8EE7E-E32A-4271-9228-98B0EB9CF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702" y="1286251"/>
            <a:ext cx="3834496" cy="290731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A5F3B5C-4A2F-4749-BD2E-4D1642469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41" y="4338435"/>
            <a:ext cx="7405687" cy="170200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F77EBAF-CD22-4E41-99AF-6A33BEC86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58" y="1286251"/>
            <a:ext cx="3043393" cy="2907317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737F83-7945-420B-AD26-2AA9AC894425}"/>
              </a:ext>
            </a:extLst>
          </p:cNvPr>
          <p:cNvSpPr txBox="1"/>
          <p:nvPr/>
        </p:nvSpPr>
        <p:spPr>
          <a:xfrm>
            <a:off x="-60863" y="6248629"/>
            <a:ext cx="90847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[37] X. Li, W. Zhang, X. </a:t>
            </a:r>
            <a:r>
              <a:rPr lang="en-US" altLang="zh-TW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B. Yang, “Efficient Reversible Data Hiding Based on Multiple Histograms Modification,” IEEE Trans. Inf. Forensics </a:t>
            </a:r>
            <a:r>
              <a:rPr lang="en-US" altLang="zh-TW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</a:t>
            </a: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vol. 10, no. 9, pp. 2016–2027, 2015.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370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4" y="468421"/>
            <a:ext cx="7810283" cy="478502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 Results (2/3)</a:t>
            </a:r>
            <a:endParaRPr lang="zh-CN" altLang="en-US" sz="3200" b="1" dirty="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DA77BB3-4A0E-48FA-BBBA-925AD190B1F8}"/>
              </a:ext>
            </a:extLst>
          </p:cNvPr>
          <p:cNvSpPr txBox="1"/>
          <p:nvPr/>
        </p:nvSpPr>
        <p:spPr>
          <a:xfrm>
            <a:off x="-10286" y="6143064"/>
            <a:ext cx="90847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[44] S. Xiang and G. </a:t>
            </a:r>
            <a:r>
              <a:rPr lang="en-US" altLang="zh-TW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Ruan</a:t>
            </a: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“Efficient PVO-Based Reversible Data Hiding by Selecting Blocks with Full-Enclosing Context,” IEEE Trans. Circuits Syst. Video Technol., vol. 32, no. 5, pp. 2868–2880, 2022.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08387BE-7129-4BA7-9D42-DA03B546825C}"/>
              </a:ext>
            </a:extLst>
          </p:cNvPr>
          <p:cNvSpPr txBox="1"/>
          <p:nvPr/>
        </p:nvSpPr>
        <p:spPr>
          <a:xfrm>
            <a:off x="-10289" y="6306754"/>
            <a:ext cx="90847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[47] G. Fan, P. Wang, Z. Li, Q. Zhou, and Z. Pan, “Global Pixel-</a:t>
            </a:r>
            <a:r>
              <a:rPr lang="en-US" altLang="zh-TW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ValueOrdering</a:t>
            </a: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with Dynamic Sequence Partition for Reversible Data Hiding,” Knowledge-Based Syst., vol. 297, p. 111930, 2024.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DD7CE9B-110F-47DA-937F-11BD1AB80CDC}"/>
              </a:ext>
            </a:extLst>
          </p:cNvPr>
          <p:cNvSpPr txBox="1"/>
          <p:nvPr/>
        </p:nvSpPr>
        <p:spPr>
          <a:xfrm>
            <a:off x="-10292" y="6489206"/>
            <a:ext cx="90847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[49] X. Li, M. Xiao, X. Li, S. Xiang, and Y. Zhao, “Matrix Embedding Based Multiple Histograms Modification for Efficient Reversible Data Hiding,” IEEE Signal Process. Lett., vol. 31, pp. 2555–2559, 2024.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88B63A4-EBAC-43FF-AFB7-CC3A7093AACE}"/>
              </a:ext>
            </a:extLst>
          </p:cNvPr>
          <p:cNvSpPr txBox="1"/>
          <p:nvPr/>
        </p:nvSpPr>
        <p:spPr>
          <a:xfrm>
            <a:off x="-18001" y="5331112"/>
            <a:ext cx="90847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[37] X. Li, W. Zhang, X. </a:t>
            </a:r>
            <a:r>
              <a:rPr lang="en-US" altLang="zh-TW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B. Yang, “Efficient Reversible Data Hiding Based on Multiple Histograms Modification,” IEEE Trans. Inf. Forensics </a:t>
            </a:r>
            <a:r>
              <a:rPr lang="en-US" altLang="zh-TW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</a:t>
            </a: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vol. 10, no. 9, pp. 2016–2027, 2015.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4D8A7AF-A196-4BA6-9044-990ED8E08401}"/>
              </a:ext>
            </a:extLst>
          </p:cNvPr>
          <p:cNvSpPr txBox="1"/>
          <p:nvPr/>
        </p:nvSpPr>
        <p:spPr>
          <a:xfrm>
            <a:off x="-10295" y="5492914"/>
            <a:ext cx="9084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[30] S. Kim, X. Qu, V. </a:t>
            </a:r>
            <a:r>
              <a:rPr lang="en-US" altLang="zh-TW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Sachnev</a:t>
            </a: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H. J. Kim, “Skewed Histogram Shifting for Reversible Data Hiding Using a Pair of Extreme Predictions,” IEEE Trans. Circuits Syst. Video Technol., vol. 29, no. 11, pp. 3236–3246, 2019.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BD1AA2B-F196-47C6-A664-1C852F6BFB88}"/>
              </a:ext>
            </a:extLst>
          </p:cNvPr>
          <p:cNvSpPr txBox="1"/>
          <p:nvPr/>
        </p:nvSpPr>
        <p:spPr>
          <a:xfrm>
            <a:off x="-18006" y="5739679"/>
            <a:ext cx="90847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[40] T. Zhang, X. Li, W. Qi, and Z. Guo, “Location-Based PVO and Adaptive Pairwise Modification for Efficient Reversible Data Hiding,” IEEE Trans. Inf. Forensics and </a:t>
            </a:r>
            <a:r>
              <a:rPr lang="en-US" altLang="zh-TW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</a:t>
            </a: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vol. 15, pp. 2306–2319, 2020.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02A5647-830D-4D44-B2E6-070BF17C5262}"/>
              </a:ext>
            </a:extLst>
          </p:cNvPr>
          <p:cNvSpPr txBox="1"/>
          <p:nvPr/>
        </p:nvSpPr>
        <p:spPr>
          <a:xfrm>
            <a:off x="-10296" y="5898832"/>
            <a:ext cx="9084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[42] C. Zhang and B. </a:t>
            </a:r>
            <a:r>
              <a:rPr lang="en-US" altLang="zh-TW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“Reversible Data Hiding Based on Multiple Adaptive Two-Dimensional Prediction-Error Histograms Modification,” IEEE Trans. Circuits Syst. Video Technol., vol. 32, no. 7, pp. 4174–4187, 2022.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3991C64-6F40-408A-A143-46D9C6FE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6" y="1085004"/>
            <a:ext cx="4139637" cy="39235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6B60780-DE24-4CC0-ADC5-F8FDE4268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585" y="1119849"/>
            <a:ext cx="4071137" cy="387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73095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5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24765</TotalTime>
  <Words>881</Words>
  <Application>Microsoft Office PowerPoint</Application>
  <PresentationFormat>如螢幕大小 (4:3)</PresentationFormat>
  <Paragraphs>156</Paragraphs>
  <Slides>11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等线</vt:lpstr>
      <vt:lpstr>Arial</vt:lpstr>
      <vt:lpstr>Calibri</vt:lpstr>
      <vt:lpstr>Calibri Light</vt:lpstr>
      <vt:lpstr>Cambria Math</vt:lpstr>
      <vt:lpstr>Times New Roman</vt:lpstr>
      <vt:lpstr>Wingdings</vt:lpstr>
      <vt:lpstr>主题5</vt:lpstr>
      <vt:lpstr>Steganography-Enhanced Prediction-Error Expansion: A Novel Reversible Data Hiding Framework</vt:lpstr>
      <vt:lpstr>Outline</vt:lpstr>
      <vt:lpstr>Related Work – Traditional double-layered RDH</vt:lpstr>
      <vt:lpstr>Related Work – Matrix embedding based message substitution</vt:lpstr>
      <vt:lpstr>PowerPoint 簡報</vt:lpstr>
      <vt:lpstr>PowerPoint 簡報</vt:lpstr>
      <vt:lpstr>PowerPoint 簡報</vt:lpstr>
      <vt:lpstr>Experiment Results (1/3)</vt:lpstr>
      <vt:lpstr>Experiment Results (2/3)</vt:lpstr>
      <vt:lpstr>Experiment Results (3/3)</vt:lpstr>
      <vt:lpstr>Conclusions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KAI GAO</cp:lastModifiedBy>
  <cp:revision>1452</cp:revision>
  <cp:lastPrinted>2018-11-01T00:46:26Z</cp:lastPrinted>
  <dcterms:created xsi:type="dcterms:W3CDTF">2017-12-11T16:00:00Z</dcterms:created>
  <dcterms:modified xsi:type="dcterms:W3CDTF">2024-11-27T06:50:51Z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2018-09-05T06:34:13.0891959Z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2052-10.1.0.7401</vt:lpwstr>
  </property>
</Properties>
</file>